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59" r:id="rId3"/>
    <p:sldId id="257" r:id="rId4"/>
    <p:sldId id="347" r:id="rId5"/>
    <p:sldId id="348" r:id="rId6"/>
    <p:sldId id="343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4" r:id="rId16"/>
    <p:sldId id="315" r:id="rId17"/>
    <p:sldId id="311" r:id="rId18"/>
    <p:sldId id="312" r:id="rId19"/>
    <p:sldId id="316" r:id="rId20"/>
    <p:sldId id="317" r:id="rId21"/>
    <p:sldId id="356" r:id="rId22"/>
    <p:sldId id="313" r:id="rId23"/>
    <p:sldId id="357" r:id="rId24"/>
    <p:sldId id="338" r:id="rId25"/>
    <p:sldId id="339" r:id="rId26"/>
    <p:sldId id="340" r:id="rId27"/>
    <p:sldId id="341" r:id="rId28"/>
    <p:sldId id="264" r:id="rId29"/>
    <p:sldId id="270" r:id="rId30"/>
    <p:sldId id="337" r:id="rId31"/>
    <p:sldId id="266" r:id="rId32"/>
    <p:sldId id="318" r:id="rId33"/>
    <p:sldId id="319" r:id="rId34"/>
    <p:sldId id="323" r:id="rId35"/>
    <p:sldId id="344" r:id="rId36"/>
    <p:sldId id="320" r:id="rId37"/>
    <p:sldId id="321" r:id="rId38"/>
    <p:sldId id="322" r:id="rId39"/>
    <p:sldId id="324" r:id="rId40"/>
    <p:sldId id="325" r:id="rId41"/>
    <p:sldId id="326" r:id="rId42"/>
    <p:sldId id="327" r:id="rId43"/>
    <p:sldId id="328" r:id="rId44"/>
    <p:sldId id="335" r:id="rId45"/>
    <p:sldId id="329" r:id="rId46"/>
    <p:sldId id="330" r:id="rId47"/>
    <p:sldId id="331" r:id="rId48"/>
    <p:sldId id="332" r:id="rId49"/>
    <p:sldId id="333" r:id="rId50"/>
    <p:sldId id="334" r:id="rId51"/>
    <p:sldId id="358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FFCC"/>
    <a:srgbClr val="0E961B"/>
    <a:srgbClr val="F0ED69"/>
    <a:srgbClr val="F391F5"/>
    <a:srgbClr val="4490EC"/>
    <a:srgbClr val="F2404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86" autoAdjust="0"/>
    <p:restoredTop sz="94660"/>
  </p:normalViewPr>
  <p:slideViewPr>
    <p:cSldViewPr snapToGrid="0">
      <p:cViewPr varScale="1">
        <p:scale>
          <a:sx n="63" d="100"/>
          <a:sy n="63" d="100"/>
        </p:scale>
        <p:origin x="96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434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296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419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942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133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665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385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751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8047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722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666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E961B"/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CA03-2824-4D16-BE31-5A8E99CC3D4F}" type="datetimeFigureOut">
              <a:rPr lang="en-AU" smtClean="0"/>
              <a:t>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5BCC8-235E-492A-8D61-BD2BBE4F3E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5580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llegians.com.au/sports-centre.html" TargetMode="External"/><Relationship Id="rId3" Type="http://schemas.openxmlformats.org/officeDocument/2006/relationships/image" Target="../media/image32.jpeg"/><Relationship Id="rId7" Type="http://schemas.openxmlformats.org/officeDocument/2006/relationships/hyperlink" Target="https://www.collegians.com.au/port-kembla.html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collegians.com.au/red-dog-on-the-green.html" TargetMode="External"/><Relationship Id="rId5" Type="http://schemas.openxmlformats.org/officeDocument/2006/relationships/hyperlink" Target="https://www.collegians.com.au/balgownie.html" TargetMode="External"/><Relationship Id="rId4" Type="http://schemas.openxmlformats.org/officeDocument/2006/relationships/hyperlink" Target="https://www.collegians.com.au/wollongong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" TargetMode="Externa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1.gif"/><Relationship Id="rId4" Type="http://schemas.openxmlformats.org/officeDocument/2006/relationships/image" Target="../media/image6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openhearthhotel.com.au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jpeg"/><Relationship Id="rId5" Type="http://schemas.openxmlformats.org/officeDocument/2006/relationships/hyperlink" Target="mailto:wollongong@tyrepower.com.au" TargetMode="External"/><Relationship Id="rId4" Type="http://schemas.openxmlformats.org/officeDocument/2006/relationships/hyperlink" Target="http://www.illawarratyrepower.com.au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cvpd.com.au/index.php/contact-us/info@cvpd.com.au" TargetMode="External"/><Relationship Id="rId2" Type="http://schemas.openxmlformats.org/officeDocument/2006/relationships/hyperlink" Target="http://www.cvpd.com.a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ww.google.com.au/search?biw=1366&amp;bih=673&amp;q=noni+b+warilla+grove+shopping+centre+phone&amp;sa=X&amp;ved=0ahUKEwi29JfhyKLWAhVGw7wKHYHqAvgQ6BMIiQEwEQ" TargetMode="External"/><Relationship Id="rId4" Type="http://schemas.openxmlformats.org/officeDocument/2006/relationships/image" Target="../media/image102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tel:024276080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E961B"/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3" descr="Background image of a cartoon-style drawing showing happy children in a school room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2480" y="53711"/>
            <a:ext cx="9167740" cy="675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8504" y="4063432"/>
            <a:ext cx="798490" cy="100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891303" y="2856708"/>
            <a:ext cx="6091707" cy="57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3000" b="1" i="0" u="none" strike="noStrike" normalizeH="0" baseline="0" dirty="0" smtClean="0">
                <a:ln w="0"/>
                <a:solidFill>
                  <a:srgbClr val="0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anose="02040502050405020303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Primbee Public School P&amp;C</a:t>
            </a:r>
            <a:endParaRPr kumimoji="0" lang="en-US" altLang="ja-JP" sz="3000" b="1" i="0" u="none" strike="noStrike" normalizeH="0" baseline="0" dirty="0" smtClean="0">
              <a:ln w="0"/>
              <a:solidFill>
                <a:srgbClr val="008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61391" y="12477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5202" y="707678"/>
            <a:ext cx="1471286" cy="19202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7459" y="707678"/>
            <a:ext cx="1471286" cy="19202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0385" y="707678"/>
            <a:ext cx="1471286" cy="19202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2" name="Rectangle 1"/>
          <p:cNvSpPr/>
          <p:nvPr/>
        </p:nvSpPr>
        <p:spPr>
          <a:xfrm>
            <a:off x="2737459" y="381893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2060"/>
                </a:solidFill>
                <a:latin typeface="Georgia" panose="02040502050405020303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Gratefully acknowledges Sponsorships and Support of the September 2017 Bingo Fundraising Night for the computer </a:t>
            </a:r>
            <a:r>
              <a:rPr lang="en-US" altLang="en-US" b="1" dirty="0" smtClean="0">
                <a:solidFill>
                  <a:srgbClr val="002060"/>
                </a:solidFill>
                <a:latin typeface="Georgia" panose="02040502050405020303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equipment upgrades</a:t>
            </a:r>
            <a:r>
              <a:rPr lang="en-US" altLang="en-US" b="1" dirty="0">
                <a:solidFill>
                  <a:srgbClr val="002060"/>
                </a:solidFill>
                <a:latin typeface="Georgia" panose="02040502050405020303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.</a:t>
            </a:r>
            <a:r>
              <a:rPr lang="en-US" altLang="en-US" b="1" dirty="0">
                <a:solidFill>
                  <a:srgbClr val="002060"/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AU" altLang="en-US" sz="105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59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000">
        <p14:flythrough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3429000"/>
            <a:ext cx="11496675" cy="32670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81230" y="155276"/>
            <a:ext cx="5829537" cy="30947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219821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386" y="128789"/>
            <a:ext cx="5573614" cy="30136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000" y="3530600"/>
            <a:ext cx="6604000" cy="3327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356" y="4127500"/>
            <a:ext cx="4953000" cy="21336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6" name="Rectangle 5"/>
          <p:cNvSpPr/>
          <p:nvPr/>
        </p:nvSpPr>
        <p:spPr>
          <a:xfrm>
            <a:off x="7182118" y="1035452"/>
            <a:ext cx="37391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dirty="0"/>
              <a:t>28 Stewart St</a:t>
            </a:r>
            <a:br>
              <a:rPr lang="en-AU" sz="2400" dirty="0"/>
            </a:br>
            <a:r>
              <a:rPr lang="en-AU" sz="2400" dirty="0"/>
              <a:t>Wollongong NSW 2500</a:t>
            </a:r>
          </a:p>
          <a:p>
            <a:pPr algn="ctr"/>
            <a:r>
              <a:rPr lang="en-AU" sz="2400" dirty="0"/>
              <a:t/>
            </a:r>
            <a:br>
              <a:rPr lang="en-AU" sz="2400" dirty="0"/>
            </a:br>
            <a:r>
              <a:rPr lang="en-AU" sz="2400" dirty="0"/>
              <a:t>Phone:  02 4225 3556</a:t>
            </a:r>
          </a:p>
        </p:txBody>
      </p:sp>
    </p:spTree>
    <p:extLst>
      <p:ext uri="{BB962C8B-B14F-4D97-AF65-F5344CB8AC3E}">
        <p14:creationId xmlns:p14="http://schemas.microsoft.com/office/powerpoint/2010/main" val="137288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3731" y="121192"/>
            <a:ext cx="5379076" cy="302883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320" y="3300211"/>
            <a:ext cx="9132595" cy="34645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4" name="Rectangle 3"/>
          <p:cNvSpPr/>
          <p:nvPr/>
        </p:nvSpPr>
        <p:spPr>
          <a:xfrm>
            <a:off x="1438141" y="606509"/>
            <a:ext cx="3430073" cy="175432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AU" b="1" dirty="0">
                <a:solidFill>
                  <a:schemeClr val="bg1"/>
                </a:solidFill>
              </a:rPr>
              <a:t>Venues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FFFFCC"/>
                </a:solidFill>
                <a:hlinkClick r:id="rId4"/>
              </a:rPr>
              <a:t>Wollongong</a:t>
            </a:r>
            <a:endParaRPr lang="en-AU" dirty="0">
              <a:solidFill>
                <a:srgbClr val="FFFFCC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FFFFCC"/>
                </a:solidFill>
                <a:hlinkClick r:id="rId5"/>
              </a:rPr>
              <a:t>Balgownie</a:t>
            </a:r>
            <a:endParaRPr lang="en-AU" dirty="0">
              <a:solidFill>
                <a:srgbClr val="FFFFCC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FFFFCC"/>
                </a:solidFill>
                <a:hlinkClick r:id="rId6"/>
              </a:rPr>
              <a:t>Red Dog On The Green</a:t>
            </a:r>
            <a:endParaRPr lang="en-AU" dirty="0">
              <a:solidFill>
                <a:srgbClr val="FFFFCC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FFFFCC"/>
                </a:solidFill>
                <a:hlinkClick r:id="rId7"/>
              </a:rPr>
              <a:t>Port Kembla Leagues Club</a:t>
            </a:r>
            <a:endParaRPr lang="en-AU" dirty="0">
              <a:solidFill>
                <a:srgbClr val="FFFFCC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AU" dirty="0">
                <a:solidFill>
                  <a:srgbClr val="FFFFCC"/>
                </a:solidFill>
                <a:hlinkClick r:id="rId8"/>
              </a:rPr>
              <a:t>Sports Centre</a:t>
            </a:r>
            <a:endParaRPr lang="en-AU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29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4275" y="3003999"/>
            <a:ext cx="3039950" cy="379993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B w="139700" h="139700" prst="divot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618" y="146649"/>
            <a:ext cx="10946922" cy="282083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7547" y="2967486"/>
            <a:ext cx="3039950" cy="379993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B w="139700" h="139700" prst="divot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618" y="3061532"/>
            <a:ext cx="3039950" cy="379993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374628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759" y="2442761"/>
            <a:ext cx="5733319" cy="42947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6358759" cy="45465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3981382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91" y="2520043"/>
            <a:ext cx="3703806" cy="425628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082336">
            <a:off x="4587260" y="1049782"/>
            <a:ext cx="6854637" cy="504927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91" y="8143"/>
            <a:ext cx="4354654" cy="246070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371164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09291"/>
            <a:ext cx="12152199" cy="43132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143936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299" t="26884" r="19351" b="28426"/>
          <a:stretch/>
        </p:blipFill>
        <p:spPr>
          <a:xfrm>
            <a:off x="432536" y="186414"/>
            <a:ext cx="6844028" cy="279185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3167" y="2260121"/>
            <a:ext cx="3821609" cy="44359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66161" y="3348159"/>
            <a:ext cx="3976777" cy="33479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31206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5625" y="393322"/>
            <a:ext cx="5690357" cy="64646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597" y="3090491"/>
            <a:ext cx="4537904" cy="25617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55" y="81372"/>
            <a:ext cx="6124270" cy="28602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5" name="Rectangle 4"/>
          <p:cNvSpPr/>
          <p:nvPr/>
        </p:nvSpPr>
        <p:spPr>
          <a:xfrm>
            <a:off x="310692" y="5990875"/>
            <a:ext cx="5777589" cy="64633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</a:rPr>
              <a:t>Illawarra Performing Arts Centre • 32 Burelli St, Wollongong Telephone • 02 4224 5999</a:t>
            </a:r>
          </a:p>
        </p:txBody>
      </p:sp>
    </p:spTree>
    <p:extLst>
      <p:ext uri="{BB962C8B-B14F-4D97-AF65-F5344CB8AC3E}">
        <p14:creationId xmlns:p14="http://schemas.microsoft.com/office/powerpoint/2010/main" val="273594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72650" y="4051216"/>
            <a:ext cx="2362200" cy="26771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6725" y="4912405"/>
            <a:ext cx="5438775" cy="181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20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209422" y="276045"/>
            <a:ext cx="6982578" cy="6581955"/>
          </a:xfrm>
          <a:prstGeom prst="ellipse">
            <a:avLst/>
          </a:prstGeom>
          <a:gradFill flip="none" rotWithShape="1">
            <a:gsLst>
              <a:gs pos="37500">
                <a:schemeClr val="accent6">
                  <a:lumMod val="75000"/>
                </a:schemeClr>
              </a:gs>
              <a:gs pos="25000">
                <a:schemeClr val="accent6"/>
              </a:gs>
              <a:gs pos="0">
                <a:srgbClr val="4490EC">
                  <a:shade val="30000"/>
                  <a:satMod val="115000"/>
                </a:srgbClr>
              </a:gs>
              <a:gs pos="50000">
                <a:srgbClr val="4490EC">
                  <a:shade val="67500"/>
                  <a:satMod val="115000"/>
                </a:srgbClr>
              </a:gs>
              <a:gs pos="100000">
                <a:srgbClr val="4490EC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500" dirty="0" smtClean="0">
                <a:latin typeface="Californian FB" panose="0207040306080B030204" pitchFamily="18" charset="0"/>
                <a:cs typeface="BrowalliaUPC" panose="020B0604020202020204" pitchFamily="34" charset="-34"/>
              </a:rPr>
              <a:t>With the help of our generous Sponsors and Supporters, we were able to purchase </a:t>
            </a:r>
          </a:p>
          <a:p>
            <a:pPr algn="ctr"/>
            <a:r>
              <a:rPr lang="en-AU" sz="4500" dirty="0" smtClean="0">
                <a:latin typeface="Californian FB" panose="0207040306080B030204" pitchFamily="18" charset="0"/>
                <a:cs typeface="BrowalliaUPC" panose="020B0604020202020204" pitchFamily="34" charset="-34"/>
              </a:rPr>
              <a:t> 15 new HP laptops</a:t>
            </a:r>
            <a:endParaRPr lang="en-AU" sz="4500" dirty="0">
              <a:latin typeface="Californian FB" panose="0207040306080B030204" pitchFamily="18" charset="0"/>
              <a:cs typeface="BrowalliaUPC" panose="020B0604020202020204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817" y="545044"/>
            <a:ext cx="4419377" cy="576791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137067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Content="1"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7474" y="5015767"/>
            <a:ext cx="5562601" cy="17383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04" y="111986"/>
            <a:ext cx="4796709" cy="479670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102" y="5015768"/>
            <a:ext cx="5562601" cy="173831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0419" y="111985"/>
            <a:ext cx="4796709" cy="479670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7" name="Rectangle 6"/>
          <p:cNvSpPr/>
          <p:nvPr/>
        </p:nvSpPr>
        <p:spPr>
          <a:xfrm>
            <a:off x="1169050" y="4046920"/>
            <a:ext cx="10401300" cy="86177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AU" sz="5000" dirty="0">
                <a:solidFill>
                  <a:schemeClr val="bg1"/>
                </a:solidFill>
              </a:rPr>
              <a:t>2/4 Stafford Street   North Wollongong</a:t>
            </a:r>
          </a:p>
        </p:txBody>
      </p:sp>
    </p:spTree>
    <p:extLst>
      <p:ext uri="{BB962C8B-B14F-4D97-AF65-F5344CB8AC3E}">
        <p14:creationId xmlns:p14="http://schemas.microsoft.com/office/powerpoint/2010/main" val="220218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3691" y="4291854"/>
            <a:ext cx="9359059" cy="86177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AU" sz="5000" dirty="0">
                <a:solidFill>
                  <a:schemeClr val="bg1"/>
                </a:solidFill>
              </a:rPr>
              <a:t>Flinders Street North Wollongong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75" y="98068"/>
            <a:ext cx="11959824" cy="322615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176179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999" y="-3782"/>
            <a:ext cx="11191875" cy="6861782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80999" y="5196988"/>
            <a:ext cx="5451820" cy="1524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16028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1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Gold City Jewellery</a:t>
            </a:r>
            <a:r>
              <a:rPr kumimoji="0" lang="en-US" altLang="en-US" sz="2800" b="1" i="1" u="none" strike="noStrike" cap="none" normalizeH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Design</a:t>
            </a: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Shop 6a, WARILLA GROVE SHOPPING CENTRE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Ph: 02 4296 8648 </a:t>
            </a:r>
            <a:b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kumimoji="0" lang="en-US" altLang="en-US" sz="1800" b="0" i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hlinkClick r:id="rId3"/>
              </a:rPr>
              <a:t>tony@goldcityjewellers.com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64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4127" y="4919008"/>
            <a:ext cx="5857874" cy="193899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A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Simons Jewellery</a:t>
            </a:r>
            <a:endParaRPr lang="en-AU" sz="4000" dirty="0">
              <a:solidFill>
                <a:schemeClr val="bg1"/>
              </a:solidFill>
            </a:endParaRPr>
          </a:p>
          <a:p>
            <a:r>
              <a:rPr lang="en-AU" sz="4000" dirty="0">
                <a:solidFill>
                  <a:schemeClr val="bg1"/>
                </a:solidFill>
              </a:rPr>
              <a:t>160 Crown St, Wollongong </a:t>
            </a:r>
          </a:p>
          <a:p>
            <a:r>
              <a:rPr lang="en-AU" sz="4000" dirty="0">
                <a:solidFill>
                  <a:schemeClr val="bg1"/>
                </a:solidFill>
              </a:rPr>
              <a:t>Ph: 02 4229 9430</a:t>
            </a:r>
          </a:p>
        </p:txBody>
      </p:sp>
    </p:spTree>
    <p:extLst>
      <p:ext uri="{BB962C8B-B14F-4D97-AF65-F5344CB8AC3E}">
        <p14:creationId xmlns:p14="http://schemas.microsoft.com/office/powerpoint/2010/main" val="417437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8712"/>
            <a:ext cx="12192000" cy="41722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339993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0027" y="252818"/>
            <a:ext cx="5531946" cy="12892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495" y="1542043"/>
            <a:ext cx="10419010" cy="51850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244124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84" y="4272513"/>
            <a:ext cx="6538721" cy="174891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725793"/>
              </p:ext>
            </p:extLst>
          </p:nvPr>
        </p:nvGraphicFramePr>
        <p:xfrm>
          <a:off x="6910900" y="4272513"/>
          <a:ext cx="5086342" cy="2286000"/>
        </p:xfrm>
        <a:graphic>
          <a:graphicData uri="http://schemas.openxmlformats.org/drawingml/2006/table">
            <a:tbl>
              <a:tblPr/>
              <a:tblGrid>
                <a:gridCol w="5086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2209">
                <a:tc>
                  <a:txBody>
                    <a:bodyPr/>
                    <a:lstStyle/>
                    <a:p>
                      <a:pPr algn="ctr"/>
                      <a:r>
                        <a:rPr lang="en-AU" sz="5000" dirty="0">
                          <a:solidFill>
                            <a:schemeClr val="bg1"/>
                          </a:solidFill>
                        </a:rPr>
                        <a:t>Ph: 02 4256 0088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09">
                <a:tc>
                  <a:txBody>
                    <a:bodyPr/>
                    <a:lstStyle/>
                    <a:p>
                      <a:pPr algn="ctr"/>
                      <a:r>
                        <a:rPr lang="en-AU" sz="5000" dirty="0">
                          <a:solidFill>
                            <a:schemeClr val="bg1"/>
                          </a:solidFill>
                        </a:rPr>
                        <a:t>Shellharbour</a:t>
                      </a:r>
                      <a:r>
                        <a:rPr lang="en-AU" sz="5000" baseline="0" dirty="0">
                          <a:solidFill>
                            <a:schemeClr val="bg1"/>
                          </a:solidFill>
                        </a:rPr>
                        <a:t> &amp;</a:t>
                      </a:r>
                      <a:r>
                        <a:rPr lang="en-AU" sz="5000" dirty="0">
                          <a:solidFill>
                            <a:schemeClr val="bg1"/>
                          </a:solidFill>
                        </a:rPr>
                        <a:t> Wollongong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" name="Picture 9" descr="http://www.haworthguitars.com.au/application/assets/images/phone-icon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384" y="2452442"/>
            <a:ext cx="240736" cy="24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007" y="392822"/>
            <a:ext cx="6390868" cy="298240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6" name="Picture 2" descr="1300 MegaBuy (1300 634 228) - MegaBuy Online Computer Sto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8147" y="1352550"/>
            <a:ext cx="5643853" cy="86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tar: 4 Points 6"/>
          <p:cNvSpPr/>
          <p:nvPr/>
        </p:nvSpPr>
        <p:spPr>
          <a:xfrm>
            <a:off x="1369465" y="3493683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ar: 4 Points 7"/>
          <p:cNvSpPr/>
          <p:nvPr/>
        </p:nvSpPr>
        <p:spPr>
          <a:xfrm>
            <a:off x="1772029" y="3490811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tar: 4 Points 8"/>
          <p:cNvSpPr/>
          <p:nvPr/>
        </p:nvSpPr>
        <p:spPr>
          <a:xfrm>
            <a:off x="2255105" y="3482186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4 Points 9"/>
          <p:cNvSpPr/>
          <p:nvPr/>
        </p:nvSpPr>
        <p:spPr>
          <a:xfrm>
            <a:off x="2657669" y="3479314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4 Points 10"/>
          <p:cNvSpPr/>
          <p:nvPr/>
        </p:nvSpPr>
        <p:spPr>
          <a:xfrm>
            <a:off x="3126370" y="3482189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4 Points 11"/>
          <p:cNvSpPr/>
          <p:nvPr/>
        </p:nvSpPr>
        <p:spPr>
          <a:xfrm>
            <a:off x="3528934" y="347931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tar: 4 Points 12"/>
          <p:cNvSpPr/>
          <p:nvPr/>
        </p:nvSpPr>
        <p:spPr>
          <a:xfrm>
            <a:off x="4756765" y="3499446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tar: 4 Points 13"/>
          <p:cNvSpPr/>
          <p:nvPr/>
        </p:nvSpPr>
        <p:spPr>
          <a:xfrm>
            <a:off x="5159329" y="3496574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tar: 4 Points 14"/>
          <p:cNvSpPr/>
          <p:nvPr/>
        </p:nvSpPr>
        <p:spPr>
          <a:xfrm>
            <a:off x="5642405" y="3487949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tar: 4 Points 15"/>
          <p:cNvSpPr/>
          <p:nvPr/>
        </p:nvSpPr>
        <p:spPr>
          <a:xfrm>
            <a:off x="6044969" y="348507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4 Points 16"/>
          <p:cNvSpPr/>
          <p:nvPr/>
        </p:nvSpPr>
        <p:spPr>
          <a:xfrm>
            <a:off x="6513670" y="3487952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ar: 4 Points 17"/>
          <p:cNvSpPr/>
          <p:nvPr/>
        </p:nvSpPr>
        <p:spPr>
          <a:xfrm>
            <a:off x="6916234" y="3485080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tar: 4 Points 18"/>
          <p:cNvSpPr/>
          <p:nvPr/>
        </p:nvSpPr>
        <p:spPr>
          <a:xfrm>
            <a:off x="8397103" y="349081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tar: 4 Points 19"/>
          <p:cNvSpPr/>
          <p:nvPr/>
        </p:nvSpPr>
        <p:spPr>
          <a:xfrm>
            <a:off x="8799667" y="3487945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ar: 4 Points 20"/>
          <p:cNvSpPr/>
          <p:nvPr/>
        </p:nvSpPr>
        <p:spPr>
          <a:xfrm>
            <a:off x="9282743" y="3479320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tar: 4 Points 21"/>
          <p:cNvSpPr/>
          <p:nvPr/>
        </p:nvSpPr>
        <p:spPr>
          <a:xfrm>
            <a:off x="9685307" y="3476448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tar: 4 Points 22"/>
          <p:cNvSpPr/>
          <p:nvPr/>
        </p:nvSpPr>
        <p:spPr>
          <a:xfrm>
            <a:off x="10154008" y="3479323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tar: 4 Points 23"/>
          <p:cNvSpPr/>
          <p:nvPr/>
        </p:nvSpPr>
        <p:spPr>
          <a:xfrm>
            <a:off x="10556572" y="3476451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1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1853" y="108651"/>
            <a:ext cx="5846188" cy="35581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3" name="Rectangle 2"/>
          <p:cNvSpPr/>
          <p:nvPr/>
        </p:nvSpPr>
        <p:spPr>
          <a:xfrm>
            <a:off x="3725080" y="4607093"/>
            <a:ext cx="7381070" cy="193899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AU" sz="4000" b="1" dirty="0">
                <a:solidFill>
                  <a:schemeClr val="bg1"/>
                </a:solidFill>
              </a:rPr>
              <a:t>Sanity For Hair &amp; Beauty</a:t>
            </a:r>
          </a:p>
          <a:p>
            <a:r>
              <a:rPr lang="en-AU" sz="4000" dirty="0">
                <a:solidFill>
                  <a:schemeClr val="bg1"/>
                </a:solidFill>
              </a:rPr>
              <a:t>Shop 1a/ 190-198 Cowper Street</a:t>
            </a:r>
          </a:p>
          <a:p>
            <a:r>
              <a:rPr lang="en-AU" sz="4000" dirty="0">
                <a:solidFill>
                  <a:schemeClr val="bg1"/>
                </a:solidFill>
              </a:rPr>
              <a:t>Warrawong</a:t>
            </a:r>
            <a:endParaRPr lang="en-AU" sz="4000" dirty="0">
              <a:solidFill>
                <a:schemeClr val="bg1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6782" y="108652"/>
            <a:ext cx="3055965" cy="35581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B w="139700" h="139700" prst="divot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8675" y="4607092"/>
            <a:ext cx="2749717" cy="2168101"/>
          </a:xfrm>
          <a:prstGeom prst="rect">
            <a:avLst/>
          </a:prstGeom>
        </p:spPr>
      </p:pic>
      <p:sp>
        <p:nvSpPr>
          <p:cNvPr id="6" name="Star: 4 Points 5"/>
          <p:cNvSpPr/>
          <p:nvPr/>
        </p:nvSpPr>
        <p:spPr>
          <a:xfrm>
            <a:off x="1331365" y="3827058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tar: 4 Points 6"/>
          <p:cNvSpPr/>
          <p:nvPr/>
        </p:nvSpPr>
        <p:spPr>
          <a:xfrm>
            <a:off x="1733929" y="3824186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tar: 4 Points 7"/>
          <p:cNvSpPr/>
          <p:nvPr/>
        </p:nvSpPr>
        <p:spPr>
          <a:xfrm>
            <a:off x="2217005" y="3815561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tar: 4 Points 8"/>
          <p:cNvSpPr/>
          <p:nvPr/>
        </p:nvSpPr>
        <p:spPr>
          <a:xfrm>
            <a:off x="2619569" y="3812689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tar: 4 Points 9"/>
          <p:cNvSpPr/>
          <p:nvPr/>
        </p:nvSpPr>
        <p:spPr>
          <a:xfrm>
            <a:off x="3088270" y="3815564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tar: 4 Points 10"/>
          <p:cNvSpPr/>
          <p:nvPr/>
        </p:nvSpPr>
        <p:spPr>
          <a:xfrm>
            <a:off x="3490834" y="3812692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4 Points 11"/>
          <p:cNvSpPr/>
          <p:nvPr/>
        </p:nvSpPr>
        <p:spPr>
          <a:xfrm>
            <a:off x="4718665" y="3832821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tar: 4 Points 12"/>
          <p:cNvSpPr/>
          <p:nvPr/>
        </p:nvSpPr>
        <p:spPr>
          <a:xfrm>
            <a:off x="5121229" y="3829949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tar: 4 Points 13"/>
          <p:cNvSpPr/>
          <p:nvPr/>
        </p:nvSpPr>
        <p:spPr>
          <a:xfrm>
            <a:off x="5604305" y="3821324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tar: 4 Points 14"/>
          <p:cNvSpPr/>
          <p:nvPr/>
        </p:nvSpPr>
        <p:spPr>
          <a:xfrm>
            <a:off x="6006869" y="3818452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tar: 4 Points 15"/>
          <p:cNvSpPr/>
          <p:nvPr/>
        </p:nvSpPr>
        <p:spPr>
          <a:xfrm>
            <a:off x="6475570" y="382132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4 Points 16"/>
          <p:cNvSpPr/>
          <p:nvPr/>
        </p:nvSpPr>
        <p:spPr>
          <a:xfrm>
            <a:off x="6878134" y="3818455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ar: 4 Points 17"/>
          <p:cNvSpPr/>
          <p:nvPr/>
        </p:nvSpPr>
        <p:spPr>
          <a:xfrm>
            <a:off x="8359003" y="3824192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tar: 4 Points 18"/>
          <p:cNvSpPr/>
          <p:nvPr/>
        </p:nvSpPr>
        <p:spPr>
          <a:xfrm>
            <a:off x="8761567" y="3821320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tar: 4 Points 19"/>
          <p:cNvSpPr/>
          <p:nvPr/>
        </p:nvSpPr>
        <p:spPr>
          <a:xfrm>
            <a:off x="9244643" y="3812695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ar: 4 Points 20"/>
          <p:cNvSpPr/>
          <p:nvPr/>
        </p:nvSpPr>
        <p:spPr>
          <a:xfrm>
            <a:off x="9647207" y="3809823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tar: 4 Points 21"/>
          <p:cNvSpPr/>
          <p:nvPr/>
        </p:nvSpPr>
        <p:spPr>
          <a:xfrm>
            <a:off x="10115908" y="3812698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tar: 4 Points 22"/>
          <p:cNvSpPr/>
          <p:nvPr/>
        </p:nvSpPr>
        <p:spPr>
          <a:xfrm>
            <a:off x="10518472" y="3809826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11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1070" y="77733"/>
            <a:ext cx="4176056" cy="669043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3440" y="77733"/>
            <a:ext cx="6769916" cy="454683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5726" y="4781550"/>
            <a:ext cx="8477249" cy="193899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sz="4000" dirty="0">
                <a:solidFill>
                  <a:schemeClr val="bg1"/>
                </a:solidFill>
                <a:latin typeface="Gotham-Book"/>
              </a:rPr>
              <a:t>Shop 2019 Stockland Shellharbour,</a:t>
            </a:r>
            <a:br>
              <a:rPr lang="en-AU" sz="4000" dirty="0">
                <a:solidFill>
                  <a:schemeClr val="bg1"/>
                </a:solidFill>
                <a:latin typeface="Gotham-Book"/>
              </a:rPr>
            </a:br>
            <a:r>
              <a:rPr lang="en-AU" sz="4000" dirty="0">
                <a:solidFill>
                  <a:schemeClr val="bg1"/>
                </a:solidFill>
                <a:latin typeface="Gotham-Book"/>
              </a:rPr>
              <a:t>211 Lake Entrance Rd</a:t>
            </a:r>
          </a:p>
          <a:p>
            <a:pPr algn="ctr"/>
            <a:r>
              <a:rPr lang="en-AU" sz="4000" dirty="0">
                <a:solidFill>
                  <a:schemeClr val="bg1"/>
                </a:solidFill>
                <a:latin typeface="Gotham-Book"/>
              </a:rPr>
              <a:t>Shellharbour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05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7098" y="194883"/>
            <a:ext cx="7817477" cy="24459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0786" y="3963745"/>
            <a:ext cx="5925006" cy="117265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26552" y="5301661"/>
            <a:ext cx="3819055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</a:rPr>
              <a:t>Wilson's Bike Hub Warrawong </a:t>
            </a:r>
          </a:p>
          <a:p>
            <a:pPr algn="ctr"/>
            <a:r>
              <a:rPr lang="en-AU" dirty="0">
                <a:solidFill>
                  <a:schemeClr val="bg1"/>
                </a:solidFill>
              </a:rPr>
              <a:t>Shop 2/ 113 King Street </a:t>
            </a:r>
          </a:p>
          <a:p>
            <a:pPr algn="ctr"/>
            <a:r>
              <a:rPr lang="en-AU" dirty="0">
                <a:solidFill>
                  <a:schemeClr val="bg1"/>
                </a:solidFill>
              </a:rPr>
              <a:t>Warrawong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843" y="3994384"/>
            <a:ext cx="4608977" cy="1142019"/>
          </a:xfrm>
          <a:prstGeom prst="rect">
            <a:avLst/>
          </a:prstGeom>
        </p:spPr>
      </p:pic>
      <p:sp>
        <p:nvSpPr>
          <p:cNvPr id="11" name="Star: 4 Points 10"/>
          <p:cNvSpPr/>
          <p:nvPr/>
        </p:nvSpPr>
        <p:spPr>
          <a:xfrm>
            <a:off x="1550440" y="3093633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4 Points 11"/>
          <p:cNvSpPr/>
          <p:nvPr/>
        </p:nvSpPr>
        <p:spPr>
          <a:xfrm>
            <a:off x="1953004" y="3090761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tar: 4 Points 12"/>
          <p:cNvSpPr/>
          <p:nvPr/>
        </p:nvSpPr>
        <p:spPr>
          <a:xfrm>
            <a:off x="2436080" y="3082136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tar: 4 Points 13"/>
          <p:cNvSpPr/>
          <p:nvPr/>
        </p:nvSpPr>
        <p:spPr>
          <a:xfrm>
            <a:off x="2838644" y="3079264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tar: 4 Points 14"/>
          <p:cNvSpPr/>
          <p:nvPr/>
        </p:nvSpPr>
        <p:spPr>
          <a:xfrm>
            <a:off x="3307345" y="3082139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tar: 4 Points 15"/>
          <p:cNvSpPr/>
          <p:nvPr/>
        </p:nvSpPr>
        <p:spPr>
          <a:xfrm>
            <a:off x="3709909" y="307926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4 Points 16"/>
          <p:cNvSpPr/>
          <p:nvPr/>
        </p:nvSpPr>
        <p:spPr>
          <a:xfrm>
            <a:off x="4937740" y="3099396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ar: 4 Points 17"/>
          <p:cNvSpPr/>
          <p:nvPr/>
        </p:nvSpPr>
        <p:spPr>
          <a:xfrm>
            <a:off x="5340304" y="3096524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tar: 4 Points 18"/>
          <p:cNvSpPr/>
          <p:nvPr/>
        </p:nvSpPr>
        <p:spPr>
          <a:xfrm>
            <a:off x="5823380" y="3087899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Star: 4 Points 19"/>
          <p:cNvSpPr/>
          <p:nvPr/>
        </p:nvSpPr>
        <p:spPr>
          <a:xfrm>
            <a:off x="6225944" y="308502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tar: 4 Points 20"/>
          <p:cNvSpPr/>
          <p:nvPr/>
        </p:nvSpPr>
        <p:spPr>
          <a:xfrm>
            <a:off x="6694645" y="3087902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tar: 4 Points 21"/>
          <p:cNvSpPr/>
          <p:nvPr/>
        </p:nvSpPr>
        <p:spPr>
          <a:xfrm>
            <a:off x="7097209" y="3085030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tar: 4 Points 22"/>
          <p:cNvSpPr/>
          <p:nvPr/>
        </p:nvSpPr>
        <p:spPr>
          <a:xfrm>
            <a:off x="8578078" y="309076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tar: 4 Points 23"/>
          <p:cNvSpPr/>
          <p:nvPr/>
        </p:nvSpPr>
        <p:spPr>
          <a:xfrm>
            <a:off x="8980642" y="3087895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tar: 4 Points 24"/>
          <p:cNvSpPr/>
          <p:nvPr/>
        </p:nvSpPr>
        <p:spPr>
          <a:xfrm>
            <a:off x="9463718" y="3079270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tar: 4 Points 25"/>
          <p:cNvSpPr/>
          <p:nvPr/>
        </p:nvSpPr>
        <p:spPr>
          <a:xfrm>
            <a:off x="9866282" y="3076398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tar: 4 Points 26"/>
          <p:cNvSpPr/>
          <p:nvPr/>
        </p:nvSpPr>
        <p:spPr>
          <a:xfrm>
            <a:off x="10334983" y="3079273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tar: 4 Points 27"/>
          <p:cNvSpPr/>
          <p:nvPr/>
        </p:nvSpPr>
        <p:spPr>
          <a:xfrm>
            <a:off x="10737547" y="3076401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918492" y="5314050"/>
            <a:ext cx="3819055" cy="92333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dirty="0">
                <a:solidFill>
                  <a:schemeClr val="bg1"/>
                </a:solidFill>
              </a:rPr>
              <a:t>Bing Lee</a:t>
            </a:r>
          </a:p>
          <a:p>
            <a:pPr algn="ctr"/>
            <a:r>
              <a:rPr lang="en-AU" dirty="0">
                <a:solidFill>
                  <a:schemeClr val="bg1"/>
                </a:solidFill>
              </a:rPr>
              <a:t>144 Shellharbour Road </a:t>
            </a:r>
          </a:p>
          <a:p>
            <a:pPr algn="ctr"/>
            <a:r>
              <a:rPr lang="en-AU" dirty="0">
                <a:solidFill>
                  <a:schemeClr val="bg1"/>
                </a:solidFill>
              </a:rPr>
              <a:t>Warilla</a:t>
            </a:r>
          </a:p>
        </p:txBody>
      </p:sp>
    </p:spTree>
    <p:extLst>
      <p:ext uri="{BB962C8B-B14F-4D97-AF65-F5344CB8AC3E}">
        <p14:creationId xmlns:p14="http://schemas.microsoft.com/office/powerpoint/2010/main" val="541691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263" y="63064"/>
            <a:ext cx="1203384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000" b="1" dirty="0">
                <a:solidFill>
                  <a:schemeClr val="accent5"/>
                </a:solidFill>
                <a:latin typeface="Britannic Bold" panose="020B0903060703020204" pitchFamily="34" charset="0"/>
              </a:rPr>
              <a:t>Major Sponsor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4097" y="1848168"/>
            <a:ext cx="6055742" cy="328154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2346" y="5227609"/>
            <a:ext cx="5971422" cy="13875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1054" y="1848168"/>
            <a:ext cx="3354576" cy="47670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449170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303" y="1055716"/>
            <a:ext cx="8662822" cy="5630834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362450" y="151446"/>
            <a:ext cx="7686675" cy="2015936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sz="2500" dirty="0">
                <a:solidFill>
                  <a:schemeClr val="bg1"/>
                </a:solidFill>
              </a:rPr>
              <a:t>Corner King Street &amp; Montgomery Avenue</a:t>
            </a:r>
            <a:br>
              <a:rPr lang="en-AU" sz="2500" dirty="0">
                <a:solidFill>
                  <a:schemeClr val="bg1"/>
                </a:solidFill>
              </a:rPr>
            </a:br>
            <a:r>
              <a:rPr lang="en-AU" sz="2500" dirty="0">
                <a:solidFill>
                  <a:schemeClr val="bg1"/>
                </a:solidFill>
              </a:rPr>
              <a:t>Warrawong</a:t>
            </a:r>
          </a:p>
          <a:p>
            <a:pPr algn="ctr"/>
            <a:r>
              <a:rPr lang="en-AU" sz="2500" dirty="0">
                <a:solidFill>
                  <a:schemeClr val="bg1"/>
                </a:solidFill>
              </a:rPr>
              <a:t>Hotel P: (02) 4274 0239</a:t>
            </a:r>
            <a:br>
              <a:rPr lang="en-AU" sz="2500" dirty="0">
                <a:solidFill>
                  <a:schemeClr val="bg1"/>
                </a:solidFill>
              </a:rPr>
            </a:br>
            <a:r>
              <a:rPr lang="en-AU" sz="2500" dirty="0">
                <a:solidFill>
                  <a:schemeClr val="bg1"/>
                </a:solidFill>
              </a:rPr>
              <a:t>Bistro P: (02) 4276 2258</a:t>
            </a:r>
            <a:br>
              <a:rPr lang="en-AU" sz="2500" dirty="0">
                <a:solidFill>
                  <a:schemeClr val="bg1"/>
                </a:solidFill>
              </a:rPr>
            </a:br>
            <a:r>
              <a:rPr lang="en-AU" sz="2500" dirty="0">
                <a:solidFill>
                  <a:schemeClr val="bg1"/>
                </a:solidFill>
                <a:hlinkClick r:id="rId3"/>
              </a:rPr>
              <a:t>info@openhearthhotel.com.au</a:t>
            </a:r>
            <a:endParaRPr lang="en-AU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66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Country Grocer logo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401536"/>
            <a:ext cx="12192000" cy="18736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0293"/>
            <a:ext cx="12192000" cy="187369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  <a:bevelB prst="convex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695773"/>
            <a:ext cx="12192000" cy="187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3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217" y="42900"/>
            <a:ext cx="5560126" cy="55601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635" y="42901"/>
            <a:ext cx="5560126" cy="556012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4" name="Rectangle 3"/>
          <p:cNvSpPr/>
          <p:nvPr/>
        </p:nvSpPr>
        <p:spPr>
          <a:xfrm>
            <a:off x="2364971" y="5741041"/>
            <a:ext cx="7798203" cy="1015663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AU" sz="3000" b="1" dirty="0">
                <a:solidFill>
                  <a:schemeClr val="bg1"/>
                </a:solidFill>
              </a:rPr>
              <a:t>Wollongong – Fairy Meadow Restaurant</a:t>
            </a:r>
          </a:p>
          <a:p>
            <a:r>
              <a:rPr lang="en-AU" sz="3000" dirty="0">
                <a:solidFill>
                  <a:schemeClr val="bg1"/>
                </a:solidFill>
              </a:rPr>
              <a:t>Lot 3, 228 Princes Highway Fairy Meadow</a:t>
            </a:r>
          </a:p>
        </p:txBody>
      </p:sp>
    </p:spTree>
    <p:extLst>
      <p:ext uri="{BB962C8B-B14F-4D97-AF65-F5344CB8AC3E}">
        <p14:creationId xmlns:p14="http://schemas.microsoft.com/office/powerpoint/2010/main" val="230201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3371851"/>
            <a:ext cx="12201527" cy="3486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381" y="175071"/>
            <a:ext cx="3740575" cy="28018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2" name="Rectangle 1"/>
          <p:cNvSpPr/>
          <p:nvPr/>
        </p:nvSpPr>
        <p:spPr>
          <a:xfrm>
            <a:off x="-257175" y="3777526"/>
            <a:ext cx="6877050" cy="286232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sz="4500" b="1" dirty="0">
                <a:solidFill>
                  <a:schemeClr val="bg1"/>
                </a:solidFill>
              </a:rPr>
              <a:t>REBEL</a:t>
            </a:r>
          </a:p>
          <a:p>
            <a:pPr algn="ctr"/>
            <a:r>
              <a:rPr lang="en-AU" sz="4500" b="1" dirty="0">
                <a:solidFill>
                  <a:schemeClr val="bg1"/>
                </a:solidFill>
              </a:rPr>
              <a:t>Warrawong Plaza</a:t>
            </a:r>
          </a:p>
          <a:p>
            <a:pPr algn="ctr"/>
            <a:r>
              <a:rPr lang="en-AU" sz="4500" b="1" dirty="0">
                <a:solidFill>
                  <a:schemeClr val="bg1"/>
                </a:solidFill>
              </a:rPr>
              <a:t>King St &amp; Cowper Street </a:t>
            </a:r>
          </a:p>
          <a:p>
            <a:pPr algn="ctr"/>
            <a:r>
              <a:rPr lang="en-AU" sz="4500" b="1" dirty="0">
                <a:solidFill>
                  <a:schemeClr val="bg1"/>
                </a:solidFill>
              </a:rPr>
              <a:t>Warrawong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5256" y="175071"/>
            <a:ext cx="3740575" cy="28018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2431" y="175071"/>
            <a:ext cx="3740575" cy="280182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51970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5150" y="95250"/>
            <a:ext cx="4037258" cy="197082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309" y="0"/>
            <a:ext cx="3758552" cy="37585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5272" y="2168476"/>
            <a:ext cx="6421192" cy="45572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5" name="Oval 4"/>
          <p:cNvSpPr/>
          <p:nvPr/>
        </p:nvSpPr>
        <p:spPr>
          <a:xfrm>
            <a:off x="268309" y="4048125"/>
            <a:ext cx="5132366" cy="2326917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/>
              <a:t>Natalie Reynolds</a:t>
            </a:r>
          </a:p>
          <a:p>
            <a:pPr algn="ctr"/>
            <a:r>
              <a:rPr lang="en-AU" sz="2400" dirty="0"/>
              <a:t>(Local Consultant)</a:t>
            </a:r>
          </a:p>
          <a:p>
            <a:pPr algn="ctr"/>
            <a:r>
              <a:rPr lang="en-AU" sz="2400" dirty="0"/>
              <a:t>Mob: 0407 226 052</a:t>
            </a:r>
          </a:p>
          <a:p>
            <a:pPr algn="ctr"/>
            <a:r>
              <a:rPr lang="en-AU" sz="2400" dirty="0"/>
              <a:t>nreynolds75@hotmail.com</a:t>
            </a:r>
          </a:p>
        </p:txBody>
      </p:sp>
    </p:spTree>
    <p:extLst>
      <p:ext uri="{BB962C8B-B14F-4D97-AF65-F5344CB8AC3E}">
        <p14:creationId xmlns:p14="http://schemas.microsoft.com/office/powerpoint/2010/main" val="221183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25" y="309518"/>
            <a:ext cx="8170280" cy="170025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95729" y="151371"/>
            <a:ext cx="3620398" cy="340435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9" name="Rectangle 8"/>
          <p:cNvSpPr/>
          <p:nvPr/>
        </p:nvSpPr>
        <p:spPr>
          <a:xfrm>
            <a:off x="6600824" y="3555724"/>
            <a:ext cx="5315303" cy="3170099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sz="2500" dirty="0">
                <a:solidFill>
                  <a:schemeClr val="bg1"/>
                </a:solidFill>
              </a:rPr>
              <a:t>Shellharbour Tyre Power</a:t>
            </a:r>
            <a:br>
              <a:rPr lang="en-AU" sz="2500" dirty="0">
                <a:solidFill>
                  <a:schemeClr val="bg1"/>
                </a:solidFill>
              </a:rPr>
            </a:br>
            <a:r>
              <a:rPr lang="en-AU" sz="2500" dirty="0">
                <a:solidFill>
                  <a:schemeClr val="bg1"/>
                </a:solidFill>
              </a:rPr>
              <a:t>Mike Stephenson</a:t>
            </a:r>
            <a:br>
              <a:rPr lang="en-AU" sz="2500" dirty="0">
                <a:solidFill>
                  <a:schemeClr val="bg1"/>
                </a:solidFill>
              </a:rPr>
            </a:br>
            <a:r>
              <a:rPr lang="en-AU" sz="2500" dirty="0">
                <a:solidFill>
                  <a:schemeClr val="bg1"/>
                </a:solidFill>
              </a:rPr>
              <a:t>59 Five Islands Road</a:t>
            </a:r>
          </a:p>
          <a:p>
            <a:pPr algn="ctr"/>
            <a:r>
              <a:rPr lang="en-AU" sz="2500" dirty="0">
                <a:solidFill>
                  <a:schemeClr val="bg1"/>
                </a:solidFill>
              </a:rPr>
              <a:t>Cringila</a:t>
            </a:r>
            <a:br>
              <a:rPr lang="en-AU" sz="2500" dirty="0">
                <a:solidFill>
                  <a:schemeClr val="bg1"/>
                </a:solidFill>
              </a:rPr>
            </a:br>
            <a:r>
              <a:rPr lang="en-AU" sz="2500" dirty="0">
                <a:solidFill>
                  <a:schemeClr val="bg1"/>
                </a:solidFill>
              </a:rPr>
              <a:t>ph.: (02) 4275 1134</a:t>
            </a:r>
            <a:br>
              <a:rPr lang="en-AU" sz="2500" dirty="0">
                <a:solidFill>
                  <a:schemeClr val="bg1"/>
                </a:solidFill>
              </a:rPr>
            </a:br>
            <a:r>
              <a:rPr lang="en-AU" sz="2500" dirty="0">
                <a:solidFill>
                  <a:schemeClr val="bg1"/>
                </a:solidFill>
              </a:rPr>
              <a:t>w: </a:t>
            </a:r>
            <a:r>
              <a:rPr lang="en-AU" sz="2500" dirty="0">
                <a:solidFill>
                  <a:schemeClr val="bg1"/>
                </a:solidFill>
                <a:hlinkClick r:id="rId4"/>
              </a:rPr>
              <a:t>http://www.illawarratyrepower.com.au</a:t>
            </a:r>
            <a:r>
              <a:rPr lang="en-AU" sz="2500" dirty="0">
                <a:solidFill>
                  <a:schemeClr val="bg1"/>
                </a:solidFill>
              </a:rPr>
              <a:t/>
            </a:r>
            <a:br>
              <a:rPr lang="en-AU" sz="2500" dirty="0">
                <a:solidFill>
                  <a:schemeClr val="bg1"/>
                </a:solidFill>
              </a:rPr>
            </a:br>
            <a:r>
              <a:rPr lang="en-AU" sz="2500" dirty="0">
                <a:solidFill>
                  <a:schemeClr val="bg1"/>
                </a:solidFill>
              </a:rPr>
              <a:t>e: </a:t>
            </a:r>
            <a:r>
              <a:rPr lang="en-AU" sz="2500" dirty="0">
                <a:solidFill>
                  <a:schemeClr val="bg1"/>
                </a:solidFill>
                <a:hlinkClick r:id="rId5"/>
              </a:rPr>
              <a:t>wollongong@tyrepower.com.au</a:t>
            </a:r>
            <a:r>
              <a:rPr lang="en-AU" sz="25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99" y="2323146"/>
            <a:ext cx="6372226" cy="44026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8387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576" y="-19222"/>
            <a:ext cx="11410950" cy="687722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40879"/>
            <a:ext cx="3105149" cy="273634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7" name="Rectangle 6"/>
          <p:cNvSpPr/>
          <p:nvPr/>
        </p:nvSpPr>
        <p:spPr>
          <a:xfrm rot="21221171">
            <a:off x="5753665" y="4886326"/>
            <a:ext cx="5409635" cy="1600200"/>
          </a:xfrm>
          <a:prstGeom prst="rect">
            <a:avLst/>
          </a:prstGeom>
          <a:solidFill>
            <a:schemeClr val="tx1"/>
          </a:solidFill>
          <a:effectLst>
            <a:glow rad="101600">
              <a:schemeClr val="accent6">
                <a:satMod val="175000"/>
                <a:alpha val="40000"/>
              </a:schemeClr>
            </a:glow>
            <a:softEdge rad="520700"/>
          </a:effectLst>
          <a:scene3d>
            <a:camera prst="orthographicFront"/>
            <a:lightRig rig="threePt" dir="t"/>
          </a:scene3d>
          <a:sp3d>
            <a:bevelT w="101600" prst="riblet"/>
            <a:bevelB w="139700" prst="cross"/>
          </a:sp3d>
        </p:spPr>
        <p:txBody>
          <a:bodyPr wrap="square">
            <a:spAutoFit/>
          </a:bodyPr>
          <a:lstStyle/>
          <a:p>
            <a:pPr algn="ctr"/>
            <a:r>
              <a:rPr lang="en-AU" sz="3200" dirty="0">
                <a:solidFill>
                  <a:schemeClr val="bg1"/>
                </a:solidFill>
              </a:rPr>
              <a:t>ILLAWARRA GOLF COMPLEX 71 Windang Road, Windang </a:t>
            </a:r>
          </a:p>
          <a:p>
            <a:pPr algn="ctr"/>
            <a:r>
              <a:rPr lang="en-AU" sz="3200" dirty="0">
                <a:solidFill>
                  <a:schemeClr val="bg1"/>
                </a:solidFill>
              </a:rPr>
              <a:t>Ph: 02 4296 4427</a:t>
            </a:r>
          </a:p>
        </p:txBody>
      </p:sp>
    </p:spTree>
    <p:extLst>
      <p:ext uri="{BB962C8B-B14F-4D97-AF65-F5344CB8AC3E}">
        <p14:creationId xmlns:p14="http://schemas.microsoft.com/office/powerpoint/2010/main" val="282470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1524"/>
            <a:ext cx="4725353" cy="47148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6275" y="354969"/>
            <a:ext cx="7473235" cy="6074432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188918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4404" y="5400136"/>
            <a:ext cx="2140980" cy="13543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938" y="77637"/>
            <a:ext cx="9583948" cy="5234092"/>
          </a:xfrm>
          <a:prstGeom prst="rect">
            <a:avLst/>
          </a:prstGeom>
          <a:effectLst>
            <a:softEdge rad="63500"/>
          </a:effectLst>
          <a:scene3d>
            <a:camera prst="orthographicFront"/>
            <a:lightRig rig="threePt" dir="t"/>
          </a:scene3d>
          <a:sp3d>
            <a:bevelT prst="relaxedInset"/>
            <a:bevelB w="152400" h="50800" prst="softRound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9729" y="5381444"/>
            <a:ext cx="2140980" cy="135434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5054" y="5400136"/>
            <a:ext cx="2140980" cy="13543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0379" y="5381443"/>
            <a:ext cx="2140980" cy="135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94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975449" y="5996226"/>
            <a:ext cx="8117457" cy="861774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AU" sz="5000" dirty="0">
                <a:solidFill>
                  <a:schemeClr val="bg1"/>
                </a:solidFill>
                <a:latin typeface="Roboto"/>
              </a:rPr>
              <a:t>115 Fern St, Gerringong</a:t>
            </a:r>
            <a:endParaRPr lang="en-AU" sz="50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588" y="0"/>
            <a:ext cx="9213012" cy="61420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  <a:bevelB prst="convex"/>
          </a:sp3d>
        </p:spPr>
      </p:pic>
    </p:spTree>
    <p:extLst>
      <p:ext uri="{BB962C8B-B14F-4D97-AF65-F5344CB8AC3E}">
        <p14:creationId xmlns:p14="http://schemas.microsoft.com/office/powerpoint/2010/main" val="213136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263" y="63064"/>
            <a:ext cx="1203384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000" b="1" dirty="0">
                <a:solidFill>
                  <a:schemeClr val="accent5"/>
                </a:solidFill>
                <a:latin typeface="Britannic Bold" panose="020B0903060703020204" pitchFamily="34" charset="0"/>
              </a:rPr>
              <a:t>Major Sponsor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069" y="1725284"/>
            <a:ext cx="5706846" cy="48018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7291"/>
          <a:stretch/>
        </p:blipFill>
        <p:spPr>
          <a:xfrm>
            <a:off x="10427149" y="6305169"/>
            <a:ext cx="1692963" cy="4439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0180" y="1725284"/>
            <a:ext cx="6719932" cy="26540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2677" y="4495576"/>
            <a:ext cx="3920071" cy="220395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40510" y="4495576"/>
            <a:ext cx="2079602" cy="16933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4143539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airplan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97" y="5261189"/>
            <a:ext cx="2270176" cy="1508721"/>
          </a:xfrm>
          <a:prstGeom prst="rect">
            <a:avLst/>
          </a:prstGeom>
          <a:scene3d>
            <a:camera prst="orthographicFront"/>
            <a:lightRig rig="freezing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724" y="95250"/>
            <a:ext cx="6979589" cy="52482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prst="angle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01368" y="92716"/>
            <a:ext cx="4720946" cy="667719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5" name="Rectangle 4"/>
          <p:cNvSpPr/>
          <p:nvPr/>
        </p:nvSpPr>
        <p:spPr>
          <a:xfrm>
            <a:off x="2426030" y="5394998"/>
            <a:ext cx="4639284" cy="1323439"/>
          </a:xfrm>
          <a:prstGeom prst="rect">
            <a:avLst/>
          </a:prstGeom>
          <a:solidFill>
            <a:schemeClr val="tx1"/>
          </a:solidFill>
          <a:scene3d>
            <a:camera prst="obliqueTopRight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en-AU" sz="4000" dirty="0">
                <a:solidFill>
                  <a:schemeClr val="bg1"/>
                </a:solidFill>
              </a:rPr>
              <a:t>1/2 Drummond St </a:t>
            </a:r>
          </a:p>
          <a:p>
            <a:pPr algn="ctr"/>
            <a:r>
              <a:rPr lang="en-AU" sz="4000" dirty="0">
                <a:solidFill>
                  <a:schemeClr val="bg1"/>
                </a:solidFill>
              </a:rPr>
              <a:t>Wollongong</a:t>
            </a:r>
          </a:p>
        </p:txBody>
      </p:sp>
    </p:spTree>
    <p:extLst>
      <p:ext uri="{BB962C8B-B14F-4D97-AF65-F5344CB8AC3E}">
        <p14:creationId xmlns:p14="http://schemas.microsoft.com/office/powerpoint/2010/main" val="218800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143" y="190768"/>
            <a:ext cx="11513713" cy="64764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3" name="Rounded Rectangle 2"/>
          <p:cNvSpPr/>
          <p:nvPr/>
        </p:nvSpPr>
        <p:spPr>
          <a:xfrm>
            <a:off x="519448" y="369176"/>
            <a:ext cx="4567708" cy="1369472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3000" b="1" dirty="0"/>
              <a:t>Lynda Brown</a:t>
            </a:r>
          </a:p>
          <a:p>
            <a:pPr algn="ctr"/>
            <a:r>
              <a:rPr lang="en-AU" sz="3000" dirty="0" smtClean="0"/>
              <a:t>Primbee</a:t>
            </a:r>
            <a:endParaRPr lang="en-AU" sz="3000" dirty="0"/>
          </a:p>
          <a:p>
            <a:pPr algn="ctr"/>
            <a:r>
              <a:rPr lang="en-AU" sz="3000" dirty="0" smtClean="0"/>
              <a:t>Ph: 0400 </a:t>
            </a:r>
            <a:r>
              <a:rPr lang="en-AU" sz="3000" dirty="0"/>
              <a:t>476 845</a:t>
            </a:r>
          </a:p>
        </p:txBody>
      </p:sp>
    </p:spTree>
    <p:extLst>
      <p:ext uri="{BB962C8B-B14F-4D97-AF65-F5344CB8AC3E}">
        <p14:creationId xmlns:p14="http://schemas.microsoft.com/office/powerpoint/2010/main" val="91935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1625" y="1964585"/>
            <a:ext cx="6486526" cy="477045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8568" y="57865"/>
            <a:ext cx="7225397" cy="18374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125" y="1966398"/>
            <a:ext cx="4619625" cy="47686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132534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917960" cy="29994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7960" y="201066"/>
            <a:ext cx="4223618" cy="337889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058" y="2674753"/>
            <a:ext cx="6194983" cy="412998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5" name="Rectangle 4"/>
          <p:cNvSpPr/>
          <p:nvPr/>
        </p:nvSpPr>
        <p:spPr>
          <a:xfrm>
            <a:off x="6735239" y="5528210"/>
            <a:ext cx="5255478" cy="1015663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sz="3000" dirty="0">
                <a:solidFill>
                  <a:schemeClr val="bg1"/>
                </a:solidFill>
              </a:rPr>
              <a:t>Stuart Park, George Hanley Drive Wollongong</a:t>
            </a:r>
          </a:p>
        </p:txBody>
      </p:sp>
      <p:sp>
        <p:nvSpPr>
          <p:cNvPr id="6" name="Rectangle 5"/>
          <p:cNvSpPr/>
          <p:nvPr/>
        </p:nvSpPr>
        <p:spPr>
          <a:xfrm>
            <a:off x="7160058" y="4033002"/>
            <a:ext cx="43389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>
                <a:solidFill>
                  <a:srgbClr val="4490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Skydive Sydney-Wollongong </a:t>
            </a:r>
          </a:p>
        </p:txBody>
      </p:sp>
    </p:spTree>
    <p:extLst>
      <p:ext uri="{BB962C8B-B14F-4D97-AF65-F5344CB8AC3E}">
        <p14:creationId xmlns:p14="http://schemas.microsoft.com/office/powerpoint/2010/main" val="320180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883" y="-20474"/>
            <a:ext cx="10279238" cy="68784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285976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004" y="1250830"/>
            <a:ext cx="7476585" cy="42096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53" y="224648"/>
            <a:ext cx="4333856" cy="62620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377251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84889" y="383559"/>
            <a:ext cx="5654313" cy="627864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THE</a:t>
            </a:r>
            <a:r>
              <a:rPr lang="en-AU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  WARRAWONG 					</a:t>
            </a:r>
            <a:r>
              <a:rPr lang="en-AU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FLYER</a:t>
            </a:r>
          </a:p>
          <a:p>
            <a:pPr algn="ctr"/>
            <a:endParaRPr lang="en-AU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60 King Street,</a:t>
            </a:r>
            <a:r>
              <a:rPr lang="en-AU" dirty="0">
                <a:solidFill>
                  <a:schemeClr val="bg1"/>
                </a:solidFill>
              </a:rPr>
              <a:t/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Warrawong, NSW, 2502</a:t>
            </a:r>
            <a:endParaRPr lang="en-AU" dirty="0">
              <a:solidFill>
                <a:schemeClr val="bg1"/>
              </a:solidFill>
            </a:endParaRPr>
          </a:p>
          <a:p>
            <a:pPr algn="ctr"/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T: (02) 4274 5333</a:t>
            </a:r>
            <a:r>
              <a:rPr lang="en-AU" dirty="0">
                <a:solidFill>
                  <a:schemeClr val="bg1"/>
                </a:solidFill>
              </a:rPr>
              <a:t/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F: (02) 4274 2525</a:t>
            </a:r>
          </a:p>
          <a:p>
            <a:pPr algn="ctr"/>
            <a:endParaRPr lang="en-AU" dirty="0">
              <a:solidFill>
                <a:schemeClr val="bg1"/>
              </a:solidFill>
            </a:endParaRPr>
          </a:p>
          <a:p>
            <a:pPr algn="ctr"/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W: </a:t>
            </a: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hlinkClick r:id="rId2"/>
              </a:rPr>
              <a:t>http://www.cvpd.com.au</a:t>
            </a:r>
            <a:r>
              <a:rPr lang="en-AU" dirty="0">
                <a:solidFill>
                  <a:schemeClr val="bg1"/>
                </a:solidFill>
              </a:rPr>
              <a:t/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E: </a:t>
            </a: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hlinkClick r:id="rId3"/>
              </a:rPr>
              <a:t>info@cvpd.com.au</a:t>
            </a:r>
            <a:endParaRPr lang="en-AU" dirty="0">
              <a:solidFill>
                <a:schemeClr val="bg1"/>
              </a:solidFill>
            </a:endParaRPr>
          </a:p>
          <a:p>
            <a:pPr algn="ctr"/>
            <a:endParaRPr lang="en-AU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en-AU" b="1" dirty="0">
                <a:solidFill>
                  <a:schemeClr val="bg1"/>
                </a:solidFill>
                <a:latin typeface="Arial" panose="020B0604020202020204" pitchFamily="34" charset="0"/>
              </a:rPr>
              <a:t>Opening Hours</a:t>
            </a:r>
            <a:endParaRPr lang="en-AU" b="1" dirty="0">
              <a:solidFill>
                <a:schemeClr val="bg1"/>
              </a:solidFill>
            </a:endParaRPr>
          </a:p>
          <a:p>
            <a:pPr algn="ctr"/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Our opening hours are</a:t>
            </a:r>
            <a:r>
              <a:rPr lang="en-AU" dirty="0">
                <a:solidFill>
                  <a:schemeClr val="bg1"/>
                </a:solidFill>
              </a:rPr>
              <a:t/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10am – 4pm Weekdays</a:t>
            </a:r>
            <a:r>
              <a:rPr lang="en-AU" dirty="0">
                <a:solidFill>
                  <a:schemeClr val="bg1"/>
                </a:solidFill>
              </a:rPr>
              <a:t/>
            </a:r>
            <a:br>
              <a:rPr lang="en-AU" dirty="0">
                <a:solidFill>
                  <a:schemeClr val="bg1"/>
                </a:solidFill>
              </a:rPr>
            </a:br>
            <a:endParaRPr lang="en-AU" dirty="0">
              <a:solidFill>
                <a:schemeClr val="bg1"/>
              </a:solidFill>
            </a:endParaRPr>
          </a:p>
          <a:p>
            <a:pPr algn="ctr"/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For appointments outside</a:t>
            </a:r>
            <a:r>
              <a:rPr lang="en-AU" dirty="0">
                <a:solidFill>
                  <a:schemeClr val="bg1"/>
                </a:solidFill>
              </a:rPr>
              <a:t/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</a:rPr>
              <a:t>these hours, please contact us.</a:t>
            </a:r>
            <a:endParaRPr lang="en-AU" dirty="0">
              <a:solidFill>
                <a:schemeClr val="bg1"/>
              </a:solidFill>
              <a:effectLst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985" y="261379"/>
            <a:ext cx="5578445" cy="167956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sp>
        <p:nvSpPr>
          <p:cNvPr id="5" name="Rectangle 4"/>
          <p:cNvSpPr/>
          <p:nvPr/>
        </p:nvSpPr>
        <p:spPr>
          <a:xfrm>
            <a:off x="504813" y="2045552"/>
            <a:ext cx="4838788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AU" sz="3000" dirty="0">
                <a:solidFill>
                  <a:srgbClr val="000000"/>
                </a:solidFill>
              </a:rPr>
              <a:t>Store Manager: Karen</a:t>
            </a:r>
          </a:p>
          <a:p>
            <a:pPr algn="ctr"/>
            <a:r>
              <a:rPr lang="en-AU" sz="3000" dirty="0">
                <a:solidFill>
                  <a:srgbClr val="000000"/>
                </a:solidFill>
              </a:rPr>
              <a:t>Shop 15 Warilla Grove</a:t>
            </a:r>
          </a:p>
          <a:p>
            <a:pPr algn="ctr"/>
            <a:r>
              <a:rPr lang="en-AU" sz="3000" dirty="0">
                <a:hlinkClick r:id="rId5"/>
              </a:rPr>
              <a:t>Phone</a:t>
            </a:r>
            <a:r>
              <a:rPr lang="en-AU" sz="3000" dirty="0"/>
              <a:t>: (02) 4296 4513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471575" y="5258747"/>
            <a:ext cx="3280729" cy="80720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800" b="1" dirty="0">
                <a:solidFill>
                  <a:schemeClr val="bg1"/>
                </a:solidFill>
              </a:rPr>
              <a:t>Marzena </a:t>
            </a:r>
            <a:r>
              <a:rPr lang="en-AU" sz="2800" b="1" dirty="0" smtClean="0">
                <a:solidFill>
                  <a:schemeClr val="bg1"/>
                </a:solidFill>
              </a:rPr>
              <a:t>Howell</a:t>
            </a:r>
          </a:p>
        </p:txBody>
      </p:sp>
    </p:spTree>
    <p:extLst>
      <p:ext uri="{BB962C8B-B14F-4D97-AF65-F5344CB8AC3E}">
        <p14:creationId xmlns:p14="http://schemas.microsoft.com/office/powerpoint/2010/main" val="308181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10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0118" y="2495415"/>
            <a:ext cx="6285094" cy="413874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7616" y="200841"/>
            <a:ext cx="6015622" cy="20003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31" y="200840"/>
            <a:ext cx="5986732" cy="200038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  <a:bevelB w="139700" h="139700" prst="divot"/>
          </a:sp3d>
        </p:spPr>
      </p:pic>
    </p:spTree>
    <p:extLst>
      <p:ext uri="{BB962C8B-B14F-4D97-AF65-F5344CB8AC3E}">
        <p14:creationId xmlns:p14="http://schemas.microsoft.com/office/powerpoint/2010/main" val="99146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412" y="258792"/>
            <a:ext cx="5633051" cy="6334197"/>
          </a:xfrm>
          <a:prstGeom prst="rect">
            <a:avLst/>
          </a:prstGeom>
          <a:effectLst>
            <a:softEdge rad="0"/>
          </a:effectLst>
          <a:scene3d>
            <a:camera prst="orthographicFront"/>
            <a:lightRig rig="threePt" dir="t"/>
          </a:scene3d>
          <a:sp3d>
            <a:bevelT/>
            <a:bevelB w="114300" prst="artDeco"/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3990" y="258792"/>
            <a:ext cx="6024085" cy="633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1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141" y="0"/>
            <a:ext cx="1203384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1000" b="1" dirty="0">
                <a:solidFill>
                  <a:schemeClr val="accent5"/>
                </a:solidFill>
                <a:latin typeface="Britannic Bold" panose="020B0903060703020204" pitchFamily="34" charset="0"/>
              </a:rPr>
              <a:t>Major Sponsor</a:t>
            </a:r>
          </a:p>
        </p:txBody>
      </p:sp>
      <p:sp>
        <p:nvSpPr>
          <p:cNvPr id="7" name="Rectangle 6"/>
          <p:cNvSpPr/>
          <p:nvPr/>
        </p:nvSpPr>
        <p:spPr>
          <a:xfrm>
            <a:off x="5782439" y="5471356"/>
            <a:ext cx="6130640" cy="1077218"/>
          </a:xfrm>
          <a:prstGeom prst="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>
            <a:spAutoFit/>
          </a:bodyPr>
          <a:lstStyle/>
          <a:p>
            <a:pPr algn="ctr"/>
            <a:r>
              <a:rPr lang="en-AU" b="1" dirty="0">
                <a:solidFill>
                  <a:schemeClr val="bg2"/>
                </a:solidFill>
              </a:rPr>
              <a:t>Bayview Centre, </a:t>
            </a:r>
          </a:p>
          <a:p>
            <a:pPr algn="ctr"/>
            <a:r>
              <a:rPr lang="en-AU" b="1" dirty="0">
                <a:solidFill>
                  <a:schemeClr val="bg2"/>
                </a:solidFill>
              </a:rPr>
              <a:t>Northcliffe Drive </a:t>
            </a:r>
            <a:r>
              <a:rPr lang="en-AU" sz="2800" b="1" dirty="0">
                <a:solidFill>
                  <a:schemeClr val="bg2"/>
                </a:solidFill>
              </a:rPr>
              <a:t>Warrawong</a:t>
            </a:r>
            <a:endParaRPr lang="en-AU" b="1" dirty="0">
              <a:solidFill>
                <a:schemeClr val="bg2"/>
              </a:solidFill>
            </a:endParaRPr>
          </a:p>
          <a:p>
            <a:pPr algn="ctr"/>
            <a:r>
              <a:rPr lang="en-AU" b="1" u="sng" dirty="0">
                <a:solidFill>
                  <a:schemeClr val="bg2"/>
                </a:solidFill>
                <a:hlinkClick r:id="rId2"/>
              </a:rPr>
              <a:t>(02) 4276 0800</a:t>
            </a:r>
            <a:endParaRPr lang="en-AU" b="1" dirty="0">
              <a:solidFill>
                <a:schemeClr val="bg2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444" y="1673426"/>
            <a:ext cx="8164429" cy="333676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573" y="5184935"/>
            <a:ext cx="3660295" cy="136363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1284337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eelOff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751" y="3001992"/>
            <a:ext cx="6724753" cy="37833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469"/>
            <a:ext cx="12154449" cy="597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61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85" y="0"/>
            <a:ext cx="12203485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3112" y="4548268"/>
            <a:ext cx="122034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b="1" dirty="0" err="1">
                <a:latin typeface="Californian FB" panose="0207040306080B030204" pitchFamily="18" charset="0"/>
                <a:cs typeface="BrowalliaUPC" panose="020B0604020202020204" pitchFamily="34" charset="-34"/>
              </a:rPr>
              <a:t>DJskweeks</a:t>
            </a:r>
            <a:r>
              <a:rPr lang="en-AU" sz="7200" b="1" dirty="0">
                <a:latin typeface="Californian FB" panose="0207040306080B030204" pitchFamily="18" charset="0"/>
                <a:cs typeface="BrowalliaUPC" panose="020B0604020202020204" pitchFamily="34" charset="-34"/>
              </a:rPr>
              <a:t> Entertainment</a:t>
            </a:r>
          </a:p>
          <a:p>
            <a:pPr algn="ctr"/>
            <a:r>
              <a:rPr lang="en-AU" sz="3200" b="1" dirty="0">
                <a:latin typeface="Californian FB" panose="0207040306080B030204" pitchFamily="18" charset="0"/>
                <a:cs typeface="BrowalliaUPC" panose="020B0604020202020204" pitchFamily="34" charset="-34"/>
              </a:rPr>
              <a:t>Call Chris for all your function </a:t>
            </a:r>
            <a:r>
              <a:rPr lang="en-AU" sz="3200" b="1" dirty="0" smtClean="0">
                <a:latin typeface="Californian FB" panose="0207040306080B030204" pitchFamily="18" charset="0"/>
                <a:cs typeface="BrowalliaUPC" panose="020B0604020202020204" pitchFamily="34" charset="-34"/>
              </a:rPr>
              <a:t>needs on 0420 981 485 </a:t>
            </a:r>
            <a:endParaRPr lang="en-AU" sz="3200" b="1" dirty="0"/>
          </a:p>
        </p:txBody>
      </p:sp>
    </p:spTree>
    <p:extLst>
      <p:ext uri="{BB962C8B-B14F-4D97-AF65-F5344CB8AC3E}">
        <p14:creationId xmlns:p14="http://schemas.microsoft.com/office/powerpoint/2010/main" val="86670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-53662" y="128789"/>
            <a:ext cx="12299324" cy="1971466"/>
          </a:xfrm>
          <a:prstGeom prst="ellipse">
            <a:avLst/>
          </a:prstGeom>
          <a:gradFill flip="none" rotWithShape="1">
            <a:gsLst>
              <a:gs pos="0">
                <a:srgbClr val="4490EC">
                  <a:shade val="30000"/>
                  <a:satMod val="115000"/>
                </a:srgbClr>
              </a:gs>
              <a:gs pos="50000">
                <a:srgbClr val="4490EC">
                  <a:shade val="67500"/>
                  <a:satMod val="115000"/>
                </a:srgbClr>
              </a:gs>
              <a:gs pos="100000">
                <a:srgbClr val="4490EC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4490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6600" b="1" dirty="0" smtClean="0">
                <a:latin typeface="Californian FB" panose="0207040306080B030204" pitchFamily="18" charset="0"/>
                <a:cs typeface="BrowalliaUPC" panose="020B0604020202020204" pitchFamily="34" charset="-34"/>
              </a:rPr>
              <a:t>Raffle &amp; Silent Auction</a:t>
            </a:r>
            <a:endParaRPr lang="en-AU" sz="6600" b="1" dirty="0">
              <a:latin typeface="Californian FB" panose="0207040306080B030204" pitchFamily="18" charset="0"/>
              <a:cs typeface="BrowalliaUPC" panose="020B0604020202020204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6086">
            <a:off x="4237981" y="2975660"/>
            <a:ext cx="2716042" cy="26997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89065">
            <a:off x="7845266" y="3323900"/>
            <a:ext cx="3830163" cy="215446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31232">
            <a:off x="791227" y="2365942"/>
            <a:ext cx="2204518" cy="3919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8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ferris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816" y="129433"/>
            <a:ext cx="4123426" cy="411906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1543" y="256608"/>
            <a:ext cx="5693400" cy="5693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7" name="Rectangle 6"/>
          <p:cNvSpPr/>
          <p:nvPr/>
        </p:nvSpPr>
        <p:spPr>
          <a:xfrm>
            <a:off x="1413902" y="6076520"/>
            <a:ext cx="9642435" cy="646331"/>
          </a:xfrm>
          <a:prstGeom prst="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>
            <a:spAutoFit/>
          </a:bodyPr>
          <a:lstStyle/>
          <a:p>
            <a:pPr algn="ctr"/>
            <a:r>
              <a:rPr lang="en-AU" sz="3600" dirty="0">
                <a:solidFill>
                  <a:schemeClr val="bg2"/>
                </a:solidFill>
              </a:rPr>
              <a:t>Cowper St &amp; King St, Warrawong Plaza NSW 2502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624" y="4415276"/>
            <a:ext cx="4092618" cy="153473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  <p:extLst>
      <p:ext uri="{BB962C8B-B14F-4D97-AF65-F5344CB8AC3E}">
        <p14:creationId xmlns:p14="http://schemas.microsoft.com/office/powerpoint/2010/main" val="189637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838340" y="381463"/>
            <a:ext cx="5437032" cy="866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b="1" i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solidFill>
                  <a:srgbClr val="CC3300"/>
                </a:solidFill>
                <a:effectLst/>
                <a:latin typeface="Broadway" panose="04040905080B020205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Lucas Service Centre</a:t>
            </a:r>
            <a:endParaRPr lang="en-A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3600" dirty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A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769975" y="1567924"/>
            <a:ext cx="6065465" cy="1025591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3000" b="1" dirty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Unit 1, 28 Glastonbury Ave,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3000" b="1" dirty="0">
                <a:ln>
                  <a:noFill/>
                </a:ln>
                <a:solidFill>
                  <a:schemeClr val="bg2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Segoe UI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Unanderra 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86318" y="215292"/>
            <a:ext cx="2286000" cy="396815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838340" y="5463387"/>
            <a:ext cx="6090249" cy="1015663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AU" sz="3000" b="1" dirty="0">
                <a:solidFill>
                  <a:schemeClr val="bg2"/>
                </a:solidFill>
              </a:rPr>
              <a:t>174-176 Shellharbour Rd, Warilla</a:t>
            </a:r>
          </a:p>
          <a:p>
            <a:endParaRPr lang="en-AU" sz="3000" b="1" dirty="0">
              <a:solidFill>
                <a:schemeClr val="bg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589" y="4688887"/>
            <a:ext cx="4917948" cy="22391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275" y="215292"/>
            <a:ext cx="2827330" cy="3521052"/>
          </a:xfrm>
          <a:prstGeom prst="rect">
            <a:avLst/>
          </a:prstGeom>
        </p:spPr>
      </p:pic>
      <p:sp>
        <p:nvSpPr>
          <p:cNvPr id="2" name="Star: 4 Points 1"/>
          <p:cNvSpPr/>
          <p:nvPr/>
        </p:nvSpPr>
        <p:spPr>
          <a:xfrm>
            <a:off x="817015" y="4312833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tar: 4 Points 11"/>
          <p:cNvSpPr/>
          <p:nvPr/>
        </p:nvSpPr>
        <p:spPr>
          <a:xfrm>
            <a:off x="1219579" y="4309961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tar: 4 Points 12"/>
          <p:cNvSpPr/>
          <p:nvPr/>
        </p:nvSpPr>
        <p:spPr>
          <a:xfrm>
            <a:off x="1702655" y="4301336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tar: 4 Points 13"/>
          <p:cNvSpPr/>
          <p:nvPr/>
        </p:nvSpPr>
        <p:spPr>
          <a:xfrm>
            <a:off x="2105219" y="4298464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tar: 4 Points 16"/>
          <p:cNvSpPr/>
          <p:nvPr/>
        </p:nvSpPr>
        <p:spPr>
          <a:xfrm>
            <a:off x="2573920" y="4301339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tar: 4 Points 17"/>
          <p:cNvSpPr/>
          <p:nvPr/>
        </p:nvSpPr>
        <p:spPr>
          <a:xfrm>
            <a:off x="2976484" y="429846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tar: 4 Points 24"/>
          <p:cNvSpPr/>
          <p:nvPr/>
        </p:nvSpPr>
        <p:spPr>
          <a:xfrm>
            <a:off x="4204315" y="4318596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tar: 4 Points 25"/>
          <p:cNvSpPr/>
          <p:nvPr/>
        </p:nvSpPr>
        <p:spPr>
          <a:xfrm>
            <a:off x="4606879" y="4315724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tar: 4 Points 26"/>
          <p:cNvSpPr/>
          <p:nvPr/>
        </p:nvSpPr>
        <p:spPr>
          <a:xfrm>
            <a:off x="5089955" y="4307099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tar: 4 Points 27"/>
          <p:cNvSpPr/>
          <p:nvPr/>
        </p:nvSpPr>
        <p:spPr>
          <a:xfrm>
            <a:off x="5492519" y="430422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tar: 4 Points 28"/>
          <p:cNvSpPr/>
          <p:nvPr/>
        </p:nvSpPr>
        <p:spPr>
          <a:xfrm>
            <a:off x="5961220" y="4307102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tar: 4 Points 29"/>
          <p:cNvSpPr/>
          <p:nvPr/>
        </p:nvSpPr>
        <p:spPr>
          <a:xfrm>
            <a:off x="6363784" y="4304230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tar: 4 Points 30"/>
          <p:cNvSpPr/>
          <p:nvPr/>
        </p:nvSpPr>
        <p:spPr>
          <a:xfrm>
            <a:off x="7844653" y="4309967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tar: 4 Points 31"/>
          <p:cNvSpPr/>
          <p:nvPr/>
        </p:nvSpPr>
        <p:spPr>
          <a:xfrm>
            <a:off x="8247217" y="4307095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tar: 4 Points 32"/>
          <p:cNvSpPr/>
          <p:nvPr/>
        </p:nvSpPr>
        <p:spPr>
          <a:xfrm>
            <a:off x="8730293" y="4298470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tar: 4 Points 33"/>
          <p:cNvSpPr/>
          <p:nvPr/>
        </p:nvSpPr>
        <p:spPr>
          <a:xfrm>
            <a:off x="9132857" y="4295598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Star: 4 Points 34"/>
          <p:cNvSpPr/>
          <p:nvPr/>
        </p:nvSpPr>
        <p:spPr>
          <a:xfrm>
            <a:off x="9601558" y="4298473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tar: 4 Points 35"/>
          <p:cNvSpPr/>
          <p:nvPr/>
        </p:nvSpPr>
        <p:spPr>
          <a:xfrm>
            <a:off x="10004122" y="4295601"/>
            <a:ext cx="388189" cy="400697"/>
          </a:xfrm>
          <a:prstGeom prst="star4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0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5873" y="336997"/>
            <a:ext cx="3810000" cy="1676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12" y="221087"/>
            <a:ext cx="7309795" cy="487557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119057" y="2142525"/>
            <a:ext cx="3716628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pPr algn="ctr"/>
            <a:r>
              <a:rPr lang="en-AU" sz="3200" b="1" dirty="0">
                <a:solidFill>
                  <a:schemeClr val="bg2"/>
                </a:solidFill>
              </a:rPr>
              <a:t>Corner King &amp; Cowper Street</a:t>
            </a:r>
          </a:p>
          <a:p>
            <a:pPr algn="ctr"/>
            <a:r>
              <a:rPr lang="en-AU" sz="3200" b="1" dirty="0">
                <a:solidFill>
                  <a:schemeClr val="bg2"/>
                </a:solidFill>
              </a:rPr>
              <a:t>Warrawong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358181"/>
              </p:ext>
            </p:extLst>
          </p:nvPr>
        </p:nvGraphicFramePr>
        <p:xfrm>
          <a:off x="7628585" y="4250148"/>
          <a:ext cx="4404576" cy="2560320"/>
        </p:xfrm>
        <a:graphic>
          <a:graphicData uri="http://schemas.openxmlformats.org/drawingml/2006/table">
            <a:tbl>
              <a:tblPr/>
              <a:tblGrid>
                <a:gridCol w="2202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22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bg2"/>
                          </a:solidFill>
                        </a:rPr>
                        <a:t>Monday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9:00am to 5:30pm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Tuesday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9:00am to 5:30pm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bg2"/>
                          </a:solidFill>
                        </a:rPr>
                        <a:t>Wednesday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9:00am to 5:30pm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bg2"/>
                          </a:solidFill>
                        </a:rPr>
                        <a:t>Thursday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9:00am to 9:00pm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Friday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9:00am to 5:30pm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Saturday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9:00am to 4:00pm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AU">
                          <a:solidFill>
                            <a:schemeClr val="bg2"/>
                          </a:solidFill>
                        </a:rPr>
                        <a:t>Sunday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bg2"/>
                          </a:solidFill>
                        </a:rPr>
                        <a:t>10:00am to 4:00pm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553787" y="3841313"/>
            <a:ext cx="179724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Gotham SSm A"/>
              </a:rPr>
              <a:t>Trading Hours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bg2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78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</TotalTime>
  <Words>341</Words>
  <Application>Microsoft Office PowerPoint</Application>
  <PresentationFormat>Widescreen</PresentationFormat>
  <Paragraphs>104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7" baseType="lpstr">
      <vt:lpstr>MS Gothic</vt:lpstr>
      <vt:lpstr>ＭＳ Ｐゴシック</vt:lpstr>
      <vt:lpstr>Arial</vt:lpstr>
      <vt:lpstr>Britannic Bold</vt:lpstr>
      <vt:lpstr>Broadway</vt:lpstr>
      <vt:lpstr>BrowalliaUPC</vt:lpstr>
      <vt:lpstr>Calibri</vt:lpstr>
      <vt:lpstr>Calibri Light</vt:lpstr>
      <vt:lpstr>Californian FB</vt:lpstr>
      <vt:lpstr>Georgia</vt:lpstr>
      <vt:lpstr>Gotham SSm A</vt:lpstr>
      <vt:lpstr>Gotham-Book</vt:lpstr>
      <vt:lpstr>Roboto</vt:lpstr>
      <vt:lpstr>Segoe UI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Country Grocer logo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Flaherty, Angela</cp:lastModifiedBy>
  <cp:revision>190</cp:revision>
  <dcterms:created xsi:type="dcterms:W3CDTF">2017-01-25T02:31:32Z</dcterms:created>
  <dcterms:modified xsi:type="dcterms:W3CDTF">2017-12-01T02:53:57Z</dcterms:modified>
</cp:coreProperties>
</file>